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E15D6A6A-DD46-434B-8322-5431D629058B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 Popescu" initials="DP" lastIdx="7" clrIdx="0">
    <p:extLst>
      <p:ext uri="{19B8F6BF-5375-455C-9EA6-DF929625EA0E}">
        <p15:presenceInfo xmlns:p15="http://schemas.microsoft.com/office/powerpoint/2012/main" userId="4aa62462e466b3c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485" autoAdjust="0"/>
    <p:restoredTop sz="94394" autoAdjust="0"/>
  </p:normalViewPr>
  <p:slideViewPr>
    <p:cSldViewPr>
      <p:cViewPr varScale="1">
        <p:scale>
          <a:sx n="111" d="100"/>
          <a:sy n="111" d="100"/>
        </p:scale>
        <p:origin x="23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274" cy="495657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4" cy="495657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DABCE3AF-189A-47F2-9D9B-93D6F434957C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3" y="4750883"/>
            <a:ext cx="5436909" cy="3887698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7008"/>
            <a:ext cx="2946274" cy="495657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377008"/>
            <a:ext cx="2946274" cy="495657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2C2430AC-1DF7-45DB-A7EB-E0611BF57A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30AC-1DF7-45DB-A7EB-E0611BF57A5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3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2365" y="253990"/>
            <a:ext cx="4559188" cy="546126"/>
          </a:xfrm>
        </p:spPr>
        <p:txBody>
          <a:bodyPr>
            <a:normAutofit/>
          </a:bodyPr>
          <a:lstStyle/>
          <a:p>
            <a:r>
              <a:rPr lang="en-US" sz="1400" b="1" dirty="0"/>
              <a:t>ANEXA 1 – </a:t>
            </a:r>
            <a:r>
              <a:rPr lang="en-US" sz="1400" dirty="0" err="1"/>
              <a:t>organigrama</a:t>
            </a:r>
            <a:r>
              <a:rPr lang="en-US" sz="1400" dirty="0"/>
              <a:t> </a:t>
            </a:r>
            <a:r>
              <a:rPr lang="en-US" sz="1400" dirty="0" err="1"/>
              <a:t>aferent</a:t>
            </a:r>
            <a:r>
              <a:rPr lang="ro-RO" sz="1400" dirty="0"/>
              <a:t>ă</a:t>
            </a:r>
            <a:r>
              <a:rPr lang="en-US" sz="1400" dirty="0"/>
              <a:t> </a:t>
            </a:r>
            <a:r>
              <a:rPr lang="ro-RO" sz="16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Eco Serv </a:t>
            </a:r>
            <a:r>
              <a:rPr lang="en-US" sz="1600" b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Clinceni</a:t>
            </a:r>
            <a:r>
              <a:rPr lang="en-US" sz="16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endParaRPr lang="en-US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5985" y="898625"/>
            <a:ext cx="6153326" cy="457200"/>
          </a:xfrm>
        </p:spPr>
        <p:txBody>
          <a:bodyPr>
            <a:normAutofit fontScale="40000" lnSpcReduction="200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Organigram</a:t>
            </a:r>
            <a:r>
              <a:rPr lang="ro-RO" sz="2400" dirty="0">
                <a:solidFill>
                  <a:schemeClr val="tx1"/>
                </a:solidFill>
              </a:rPr>
              <a:t>a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kumimoji="0" lang="ro-RO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Eco Serv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Clinceni</a:t>
            </a:r>
            <a:endParaRPr lang="en-US" sz="29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23231" y="2102998"/>
            <a:ext cx="3081311" cy="259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o-RO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 Serv </a:t>
            </a:r>
            <a:r>
              <a:rPr lang="en-US" sz="1400" b="1" dirty="0" err="1">
                <a:solidFill>
                  <a:prstClr val="black"/>
                </a:solidFill>
                <a:latin typeface="Calibri"/>
              </a:rPr>
              <a:t>Clinceni</a:t>
            </a:r>
            <a:endParaRPr lang="ro-R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2738" y="5593504"/>
            <a:ext cx="2525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00" b="1" dirty="0">
                <a:latin typeface="Arial" pitchFamily="34" charset="0"/>
                <a:cs typeface="Arial" pitchFamily="34" charset="0"/>
              </a:rPr>
              <a:t>LEGENDA</a:t>
            </a:r>
            <a:r>
              <a:rPr lang="en-US" sz="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o-RO" sz="9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900" b="1" dirty="0">
                <a:latin typeface="Arial" pitchFamily="34" charset="0"/>
                <a:cs typeface="Arial" pitchFamily="34" charset="0"/>
              </a:rPr>
              <a:t>NR. TOTAL POSTURI –</a:t>
            </a:r>
            <a:r>
              <a:rPr lang="ro-RO" sz="900" b="1" dirty="0">
                <a:latin typeface="Arial" pitchFamily="34" charset="0"/>
                <a:cs typeface="Arial" pitchFamily="34" charset="0"/>
              </a:rPr>
              <a:t> 33</a:t>
            </a:r>
            <a:endParaRPr lang="en-US" sz="900" b="1" dirty="0">
              <a:latin typeface="Arial" pitchFamily="34" charset="0"/>
              <a:cs typeface="Arial" pitchFamily="34" charset="0"/>
            </a:endParaRPr>
          </a:p>
          <a:p>
            <a:r>
              <a:rPr lang="en-US" sz="900" b="1" dirty="0">
                <a:latin typeface="Arial" pitchFamily="34" charset="0"/>
                <a:cs typeface="Arial" pitchFamily="34" charset="0"/>
              </a:rPr>
              <a:t>NR. POSTURI DE CONDUCERE – </a:t>
            </a:r>
            <a:r>
              <a:rPr lang="ro-RO" sz="900" b="1" dirty="0">
                <a:latin typeface="Arial" pitchFamily="34" charset="0"/>
                <a:cs typeface="Arial" pitchFamily="34" charset="0"/>
              </a:rPr>
              <a:t>1</a:t>
            </a:r>
            <a:endParaRPr lang="en-US" sz="900" b="1" dirty="0">
              <a:latin typeface="Arial" pitchFamily="34" charset="0"/>
              <a:cs typeface="Arial" pitchFamily="34" charset="0"/>
            </a:endParaRPr>
          </a:p>
          <a:p>
            <a:r>
              <a:rPr lang="en-US" sz="900" b="1" dirty="0">
                <a:latin typeface="Arial" pitchFamily="34" charset="0"/>
                <a:cs typeface="Arial" pitchFamily="34" charset="0"/>
              </a:rPr>
              <a:t>NR. POSTURI DE EXECUTIE – 3</a:t>
            </a:r>
            <a:r>
              <a:rPr lang="ro-RO" sz="900" b="1">
                <a:latin typeface="Arial" pitchFamily="34" charset="0"/>
                <a:cs typeface="Arial" pitchFamily="34" charset="0"/>
              </a:rPr>
              <a:t>2</a:t>
            </a:r>
            <a:endParaRPr lang="ro-RO" sz="900" b="1" dirty="0"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Straight Arrow Connector 42"/>
          <p:cNvCxnSpPr>
            <a:cxnSpLocks/>
          </p:cNvCxnSpPr>
          <p:nvPr/>
        </p:nvCxnSpPr>
        <p:spPr>
          <a:xfrm>
            <a:off x="4242711" y="1878462"/>
            <a:ext cx="0" cy="285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75C8CA25-0BC5-5B49-AB17-7A44FB6AB951}"/>
              </a:ext>
            </a:extLst>
          </p:cNvPr>
          <p:cNvSpPr/>
          <p:nvPr/>
        </p:nvSpPr>
        <p:spPr>
          <a:xfrm>
            <a:off x="3510981" y="2656420"/>
            <a:ext cx="1505232" cy="2473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/>
              <a:t>ADMINISTRATOR 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000000-0008-0000-0100-00000D000000}"/>
              </a:ext>
            </a:extLst>
          </p:cNvPr>
          <p:cNvSpPr/>
          <p:nvPr/>
        </p:nvSpPr>
        <p:spPr>
          <a:xfrm>
            <a:off x="5094386" y="4139805"/>
            <a:ext cx="1505792" cy="11235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</a:t>
            </a:r>
            <a:r>
              <a:rPr kumimoji="0" lang="ro-RO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Times New Roman"/>
                <a:cs typeface="Arial" pitchFamily="34" charset="0"/>
              </a:rPr>
              <a:t> SALUBRITATE, DESZĂPEZIREȘI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 ÎNTREȚINERE OBIECTIVE PUBLICE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, CURĂȚENIE  CĂI  PUBLICE  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POSTURI )</a:t>
            </a:r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F33B1DD-93A9-4254-9133-095375603ABB}"/>
              </a:ext>
            </a:extLst>
          </p:cNvPr>
          <p:cNvCxnSpPr>
            <a:cxnSpLocks/>
          </p:cNvCxnSpPr>
          <p:nvPr/>
        </p:nvCxnSpPr>
        <p:spPr>
          <a:xfrm flipH="1">
            <a:off x="4239225" y="2381454"/>
            <a:ext cx="3486" cy="262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DAB5C1D-20F1-4AFC-9B05-D97AECCBA433}"/>
              </a:ext>
            </a:extLst>
          </p:cNvPr>
          <p:cNvCxnSpPr>
            <a:cxnSpLocks/>
          </p:cNvCxnSpPr>
          <p:nvPr/>
        </p:nvCxnSpPr>
        <p:spPr>
          <a:xfrm>
            <a:off x="1294211" y="3858694"/>
            <a:ext cx="5739350" cy="483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C14FA44-6BBB-463E-90CD-D701F3463D5F}"/>
              </a:ext>
            </a:extLst>
          </p:cNvPr>
          <p:cNvCxnSpPr>
            <a:cxnSpLocks/>
          </p:cNvCxnSpPr>
          <p:nvPr/>
        </p:nvCxnSpPr>
        <p:spPr>
          <a:xfrm>
            <a:off x="5847282" y="3891556"/>
            <a:ext cx="2875" cy="223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15A97C5-CFF7-485A-478E-27931CE63D36}"/>
              </a:ext>
            </a:extLst>
          </p:cNvPr>
          <p:cNvSpPr/>
          <p:nvPr/>
        </p:nvSpPr>
        <p:spPr>
          <a:xfrm>
            <a:off x="3480711" y="1426753"/>
            <a:ext cx="152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/>
              <a:t>CONSILIUL LOCAL </a:t>
            </a:r>
            <a:r>
              <a:rPr lang="en-US" sz="1400" dirty="0"/>
              <a:t>CLINCENI </a:t>
            </a:r>
            <a:endParaRPr lang="ro-RO" sz="14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A44FA6B-4C54-33DC-4AB1-845B62B50D98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5847282" y="3902793"/>
            <a:ext cx="0" cy="237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721D577-DACB-5980-E176-76DA206B07D8}"/>
              </a:ext>
            </a:extLst>
          </p:cNvPr>
          <p:cNvCxnSpPr>
            <a:cxnSpLocks/>
          </p:cNvCxnSpPr>
          <p:nvPr/>
        </p:nvCxnSpPr>
        <p:spPr>
          <a:xfrm>
            <a:off x="1947746" y="3848362"/>
            <a:ext cx="0" cy="298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2DF08BF-7335-A870-F6A5-8D16B16851BC}"/>
              </a:ext>
            </a:extLst>
          </p:cNvPr>
          <p:cNvSpPr/>
          <p:nvPr/>
        </p:nvSpPr>
        <p:spPr>
          <a:xfrm>
            <a:off x="2892887" y="4114679"/>
            <a:ext cx="1891983" cy="690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800" b="1" dirty="0">
                <a:latin typeface="Arial" pitchFamily="34" charset="0"/>
                <a:ea typeface="Times New Roman"/>
                <a:cs typeface="Arial" pitchFamily="34" charset="0"/>
              </a:rPr>
              <a:t>COMPARTIMENT ACHIZIȚII PUBLICE ȘI RESURSE UMANE</a:t>
            </a:r>
            <a:endParaRPr lang="en-US" sz="8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r>
              <a:rPr lang="en-US" sz="800" b="1" dirty="0">
                <a:latin typeface="Arial" pitchFamily="34" charset="0"/>
                <a:ea typeface="Times New Roman"/>
                <a:cs typeface="Arial" pitchFamily="34" charset="0"/>
              </a:rPr>
              <a:t> ( </a:t>
            </a:r>
            <a:r>
              <a:rPr lang="ro-RO" sz="800" b="1" dirty="0">
                <a:latin typeface="Arial" pitchFamily="34" charset="0"/>
                <a:ea typeface="Times New Roman"/>
                <a:cs typeface="Arial" pitchFamily="34" charset="0"/>
              </a:rPr>
              <a:t>2</a:t>
            </a:r>
            <a:r>
              <a:rPr lang="en-US" sz="800" b="1" dirty="0">
                <a:latin typeface="Arial" pitchFamily="34" charset="0"/>
                <a:ea typeface="Times New Roman"/>
                <a:cs typeface="Arial" pitchFamily="34" charset="0"/>
              </a:rPr>
              <a:t> POSTURI )</a:t>
            </a:r>
            <a:r>
              <a:rPr lang="ro-RO" sz="800" b="1" dirty="0"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DA276B2-8D7D-7515-5A9F-486CE66746E6}"/>
              </a:ext>
            </a:extLst>
          </p:cNvPr>
          <p:cNvCxnSpPr>
            <a:cxnSpLocks/>
          </p:cNvCxnSpPr>
          <p:nvPr/>
        </p:nvCxnSpPr>
        <p:spPr>
          <a:xfrm flipH="1">
            <a:off x="4235739" y="3171251"/>
            <a:ext cx="3486" cy="262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B4434A6-983B-869C-8218-3E1FA1B01BC1}"/>
              </a:ext>
            </a:extLst>
          </p:cNvPr>
          <p:cNvCxnSpPr>
            <a:cxnSpLocks/>
          </p:cNvCxnSpPr>
          <p:nvPr/>
        </p:nvCxnSpPr>
        <p:spPr>
          <a:xfrm>
            <a:off x="4235739" y="3587942"/>
            <a:ext cx="0" cy="271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1F55A828-8FBD-0F73-83F9-17169B1627AE}"/>
              </a:ext>
            </a:extLst>
          </p:cNvPr>
          <p:cNvSpPr/>
          <p:nvPr/>
        </p:nvSpPr>
        <p:spPr>
          <a:xfrm>
            <a:off x="985825" y="4134268"/>
            <a:ext cx="1766136" cy="671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 ECONOMIC ȘI DE GESTIUNE</a:t>
            </a:r>
          </a:p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4 POSTURI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7401670-E750-4716-9031-A7DB8390F3C4}"/>
              </a:ext>
            </a:extLst>
          </p:cNvPr>
          <p:cNvCxnSpPr>
            <a:cxnSpLocks/>
          </p:cNvCxnSpPr>
          <p:nvPr/>
        </p:nvCxnSpPr>
        <p:spPr>
          <a:xfrm>
            <a:off x="3920519" y="3886012"/>
            <a:ext cx="2875" cy="2231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206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3032</TotalTime>
  <Words>80</Words>
  <Application>Microsoft Office PowerPoint</Application>
  <PresentationFormat>On-screen Show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ANEXA 1 – organigrama aferentă Eco Serv Clinceni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Principesa</dc:creator>
  <cp:lastModifiedBy>Liliana.Dobre</cp:lastModifiedBy>
  <cp:revision>343</cp:revision>
  <cp:lastPrinted>2025-11-21T09:31:41Z</cp:lastPrinted>
  <dcterms:created xsi:type="dcterms:W3CDTF">2006-08-16T00:00:00Z</dcterms:created>
  <dcterms:modified xsi:type="dcterms:W3CDTF">2025-11-22T11:05:52Z</dcterms:modified>
</cp:coreProperties>
</file>