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fără titlu" id="{E15D6A6A-DD46-434B-8322-5431D629058B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85" autoAdjust="0"/>
    <p:restoredTop sz="94507" autoAdjust="0"/>
  </p:normalViewPr>
  <p:slideViewPr>
    <p:cSldViewPr>
      <p:cViewPr varScale="1">
        <p:scale>
          <a:sx n="104" d="100"/>
          <a:sy n="104" d="100"/>
        </p:scale>
        <p:origin x="2514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CE3AF-189A-47F2-9D9B-93D6F434957C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430AC-1DF7-45DB-A7EB-E0611BF57A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430AC-1DF7-45DB-A7EB-E0611BF57A5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3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CB34BA9F-D83A-4E48-8A94-EC7857BDE410}"/>
              </a:ext>
            </a:extLst>
          </p:cNvPr>
          <p:cNvSpPr txBox="1">
            <a:spLocks/>
          </p:cNvSpPr>
          <p:nvPr/>
        </p:nvSpPr>
        <p:spPr>
          <a:xfrm>
            <a:off x="4114800" y="-327361"/>
            <a:ext cx="50292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/>
              <a:t>ANEXA 1 – </a:t>
            </a:r>
            <a:r>
              <a:rPr lang="en-US" sz="1400" dirty="0" err="1"/>
              <a:t>organigrama</a:t>
            </a:r>
            <a:r>
              <a:rPr lang="en-US" sz="1400" dirty="0"/>
              <a:t> </a:t>
            </a:r>
            <a:r>
              <a:rPr lang="en-US" sz="1400" dirty="0" err="1"/>
              <a:t>aferenta</a:t>
            </a:r>
            <a:r>
              <a:rPr lang="en-US" sz="1400" dirty="0"/>
              <a:t> </a:t>
            </a:r>
            <a:r>
              <a:rPr lang="en-US" sz="1400" dirty="0" err="1"/>
              <a:t>Serviciului</a:t>
            </a:r>
            <a:r>
              <a:rPr lang="en-US" sz="1400" dirty="0"/>
              <a:t> Public </a:t>
            </a:r>
            <a:r>
              <a:rPr lang="en-US" sz="1400" dirty="0" err="1"/>
              <a:t>Comunitar</a:t>
            </a:r>
            <a:r>
              <a:rPr lang="en-US" sz="1400" dirty="0"/>
              <a:t> Local de </a:t>
            </a:r>
            <a:r>
              <a:rPr lang="en-US" sz="1400" dirty="0" err="1"/>
              <a:t>Evidență</a:t>
            </a:r>
            <a:r>
              <a:rPr lang="en-US" sz="1400" dirty="0"/>
              <a:t> a </a:t>
            </a:r>
            <a:r>
              <a:rPr lang="en-US" sz="1400" dirty="0" err="1"/>
              <a:t>Persoanelor</a:t>
            </a:r>
            <a:endParaRPr lang="en-US" sz="1400" dirty="0"/>
          </a:p>
          <a:p>
            <a:endParaRPr lang="en-US" sz="1400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255FD72F-52A7-A648-8A8A-270598D56DDC}"/>
              </a:ext>
            </a:extLst>
          </p:cNvPr>
          <p:cNvSpPr txBox="1">
            <a:spLocks/>
          </p:cNvSpPr>
          <p:nvPr/>
        </p:nvSpPr>
        <p:spPr>
          <a:xfrm>
            <a:off x="304801" y="907051"/>
            <a:ext cx="8839199" cy="1335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>
                <a:solidFill>
                  <a:schemeClr val="tx1"/>
                </a:solidFill>
              </a:rPr>
              <a:t>Organigramă</a:t>
            </a:r>
            <a:endParaRPr lang="en-US" sz="3600" b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SERVICIUL PUBLIC COMUNITAR LOCAL DE EVIDENȚĂ A PERSOANELOR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6134D9-5007-4440-AF61-7A445846A5B0}"/>
              </a:ext>
            </a:extLst>
          </p:cNvPr>
          <p:cNvSpPr/>
          <p:nvPr/>
        </p:nvSpPr>
        <p:spPr>
          <a:xfrm>
            <a:off x="2286000" y="2409560"/>
            <a:ext cx="4686300" cy="2620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itchFamily="34" charset="0"/>
                <a:cs typeface="Arial" pitchFamily="34" charset="0"/>
              </a:rPr>
              <a:t>CONSILIU</a:t>
            </a:r>
            <a:r>
              <a:rPr lang="ro-RO" sz="1600" b="1" dirty="0">
                <a:latin typeface="Arial" pitchFamily="34" charset="0"/>
                <a:cs typeface="Arial" pitchFamily="34" charset="0"/>
              </a:rPr>
              <a:t>L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LOCAL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18F9BAC-DF49-0E40-80FF-4E7790F749E3}"/>
              </a:ext>
            </a:extLst>
          </p:cNvPr>
          <p:cNvSpPr/>
          <p:nvPr/>
        </p:nvSpPr>
        <p:spPr>
          <a:xfrm>
            <a:off x="3276600" y="3030138"/>
            <a:ext cx="2897650" cy="987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dirty="0">
                <a:solidFill>
                  <a:schemeClr val="bg1"/>
                </a:solidFill>
              </a:rPr>
              <a:t>SERVICIUL PUBLIC COMUNITAR LOCAL DE EVIDENȚĂ A PERSOANELOR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0B2969-983F-124B-AE55-6793DB27605E}"/>
              </a:ext>
            </a:extLst>
          </p:cNvPr>
          <p:cNvSpPr txBox="1"/>
          <p:nvPr/>
        </p:nvSpPr>
        <p:spPr>
          <a:xfrm>
            <a:off x="405211" y="157519"/>
            <a:ext cx="1386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1200" b="1" dirty="0"/>
              <a:t>INIȚIATOR,</a:t>
            </a:r>
            <a:endParaRPr lang="en-US" sz="1200" b="1" dirty="0"/>
          </a:p>
          <a:p>
            <a:pPr algn="ctr"/>
            <a:r>
              <a:rPr lang="en-US" sz="1200" b="1" dirty="0"/>
              <a:t>PRIMAR</a:t>
            </a:r>
            <a:endParaRPr lang="ro-RO" sz="1200" b="1" dirty="0"/>
          </a:p>
          <a:p>
            <a:pPr algn="ctr"/>
            <a:r>
              <a:rPr lang="ro-RO" sz="1200" b="1" dirty="0"/>
              <a:t>BUDEANU ADRIAN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924567-2DFE-8E41-AE0B-09CB56A426BE}"/>
              </a:ext>
            </a:extLst>
          </p:cNvPr>
          <p:cNvSpPr txBox="1"/>
          <p:nvPr/>
        </p:nvSpPr>
        <p:spPr>
          <a:xfrm>
            <a:off x="5867400" y="5433537"/>
            <a:ext cx="2819400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o-RO" sz="1050" b="1" u="sng" dirty="0">
              <a:latin typeface="Arial" pitchFamily="34" charset="0"/>
              <a:cs typeface="Arial" pitchFamily="34" charset="0"/>
            </a:endParaRPr>
          </a:p>
          <a:p>
            <a:r>
              <a:rPr lang="ro-RO" sz="1050" b="1" u="sng" dirty="0">
                <a:latin typeface="Arial" pitchFamily="34" charset="0"/>
                <a:cs typeface="Arial" pitchFamily="34" charset="0"/>
              </a:rPr>
              <a:t>LEGENDA:</a:t>
            </a:r>
          </a:p>
          <a:p>
            <a:r>
              <a:rPr lang="ro-RO" sz="1050" b="1" u="sng" dirty="0">
                <a:latin typeface="Arial" pitchFamily="34" charset="0"/>
                <a:cs typeface="Arial" pitchFamily="34" charset="0"/>
              </a:rPr>
              <a:t>TOTAL PERSONAL </a:t>
            </a:r>
            <a:r>
              <a:rPr lang="mr-IN" sz="1050" b="1" u="sng" dirty="0">
                <a:latin typeface="Arial" pitchFamily="34" charset="0"/>
                <a:cs typeface="Arial" pitchFamily="34" charset="0"/>
              </a:rPr>
              <a:t>–</a:t>
            </a:r>
            <a:r>
              <a:rPr lang="ro-RO" sz="1050" b="1" u="sng" dirty="0">
                <a:latin typeface="Arial" pitchFamily="34" charset="0"/>
                <a:cs typeface="Arial" pitchFamily="34" charset="0"/>
              </a:rPr>
              <a:t> 4</a:t>
            </a:r>
          </a:p>
          <a:p>
            <a:r>
              <a:rPr lang="ro-RO" sz="1050" b="1" dirty="0">
                <a:latin typeface="Arial" pitchFamily="34" charset="0"/>
                <a:cs typeface="Arial" pitchFamily="34" charset="0"/>
              </a:rPr>
              <a:t>FUNCȚII PUBLICE </a:t>
            </a:r>
            <a:r>
              <a:rPr lang="en-US" sz="1050" b="1" dirty="0">
                <a:latin typeface="Arial" pitchFamily="34" charset="0"/>
                <a:cs typeface="Arial" pitchFamily="34" charset="0"/>
              </a:rPr>
              <a:t>DE </a:t>
            </a:r>
            <a:r>
              <a:rPr lang="ro-RO" sz="1050" b="1" dirty="0">
                <a:latin typeface="Arial" pitchFamily="34" charset="0"/>
                <a:cs typeface="Arial" pitchFamily="34" charset="0"/>
              </a:rPr>
              <a:t>CONDUCERE –</a:t>
            </a:r>
            <a:r>
              <a:rPr lang="en-US" sz="1050" b="1" dirty="0">
                <a:latin typeface="Arial" pitchFamily="34" charset="0"/>
                <a:cs typeface="Arial" pitchFamily="34" charset="0"/>
              </a:rPr>
              <a:t> 0</a:t>
            </a:r>
            <a:endParaRPr lang="ro-RO" sz="1050" b="1" dirty="0">
              <a:latin typeface="Arial" pitchFamily="34" charset="0"/>
              <a:cs typeface="Arial" pitchFamily="34" charset="0"/>
            </a:endParaRPr>
          </a:p>
          <a:p>
            <a:r>
              <a:rPr lang="ro-RO" sz="1050" b="1" dirty="0">
                <a:latin typeface="Arial" pitchFamily="34" charset="0"/>
                <a:cs typeface="Arial" pitchFamily="34" charset="0"/>
              </a:rPr>
              <a:t>FUNCTII PUBLICE DE EXECUȚIE – </a:t>
            </a:r>
            <a:r>
              <a:rPr lang="en-US" sz="1050" b="1" dirty="0">
                <a:latin typeface="Arial" pitchFamily="34" charset="0"/>
                <a:cs typeface="Arial" pitchFamily="34" charset="0"/>
              </a:rPr>
              <a:t>4</a:t>
            </a:r>
            <a:endParaRPr lang="ro-RO" sz="1050" b="1" dirty="0"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5A3E236-B6D2-4341-8FDC-0AD4D5305C32}"/>
              </a:ext>
            </a:extLst>
          </p:cNvPr>
          <p:cNvCxnSpPr>
            <a:stCxn id="23" idx="2"/>
          </p:cNvCxnSpPr>
          <p:nvPr/>
        </p:nvCxnSpPr>
        <p:spPr>
          <a:xfrm flipH="1">
            <a:off x="4629149" y="2671570"/>
            <a:ext cx="1" cy="358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8857B6D9-81F2-404E-BA72-7A633792A501}"/>
              </a:ext>
            </a:extLst>
          </p:cNvPr>
          <p:cNvSpPr/>
          <p:nvPr/>
        </p:nvSpPr>
        <p:spPr>
          <a:xfrm>
            <a:off x="685800" y="4483142"/>
            <a:ext cx="2819400" cy="983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o-R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COMPARTIMENT STARE CIVILĂ:</a:t>
            </a:r>
          </a:p>
          <a:p>
            <a:pPr marL="171450" indent="-171450" algn="just">
              <a:buFontTx/>
              <a:buChar char="-"/>
            </a:pPr>
            <a:r>
              <a:rPr lang="ro-RO" sz="900" dirty="0">
                <a:latin typeface="Arial" panose="020B0604020202020204" pitchFamily="34" charset="0"/>
                <a:cs typeface="Arial" panose="020B0604020202020204" pitchFamily="34" charset="0"/>
              </a:rPr>
              <a:t>Inspector, clasa I, grad profesional Superior</a:t>
            </a:r>
          </a:p>
          <a:p>
            <a:pPr marL="171450" indent="-171450" algn="ctr">
              <a:buFontTx/>
              <a:buChar char="-"/>
            </a:pPr>
            <a:endParaRPr lang="ro-RO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o-RO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C91EF12-5CAC-9A46-A8C0-4E09F47BA4BC}"/>
              </a:ext>
            </a:extLst>
          </p:cNvPr>
          <p:cNvCxnSpPr>
            <a:cxnSpLocks/>
            <a:stCxn id="25" idx="2"/>
            <a:endCxn id="31" idx="0"/>
          </p:cNvCxnSpPr>
          <p:nvPr/>
        </p:nvCxnSpPr>
        <p:spPr>
          <a:xfrm flipH="1">
            <a:off x="2095500" y="4017709"/>
            <a:ext cx="2629925" cy="4654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7E3CC76-16CD-7BA2-3E0D-47A0E9127AA4}"/>
              </a:ext>
            </a:extLst>
          </p:cNvPr>
          <p:cNvSpPr/>
          <p:nvPr/>
        </p:nvSpPr>
        <p:spPr>
          <a:xfrm>
            <a:off x="5653864" y="4512894"/>
            <a:ext cx="2895600" cy="9835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o-R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o-R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900" b="1" dirty="0">
                <a:latin typeface="Arial" panose="020B0604020202020204" pitchFamily="34" charset="0"/>
                <a:cs typeface="Arial" panose="020B0604020202020204" pitchFamily="34" charset="0"/>
              </a:rPr>
              <a:t>COMPARTIMENT EVIDENȚA PERSOANELOR</a:t>
            </a:r>
          </a:p>
          <a:p>
            <a:pPr marL="171450" indent="-171450" algn="just">
              <a:buFontTx/>
              <a:buChar char="-"/>
            </a:pPr>
            <a:r>
              <a:rPr lang="ro-RO" sz="900" dirty="0">
                <a:latin typeface="Arial" panose="020B0604020202020204" pitchFamily="34" charset="0"/>
                <a:cs typeface="Arial" panose="020B0604020202020204" pitchFamily="34" charset="0"/>
              </a:rPr>
              <a:t>Inspector, clasa I, grad profesional Asistent</a:t>
            </a:r>
          </a:p>
          <a:p>
            <a:pPr marL="171450" indent="-171450" algn="just">
              <a:buFontTx/>
              <a:buChar char="-"/>
            </a:pPr>
            <a:r>
              <a:rPr lang="ro-RO" sz="900" dirty="0">
                <a:latin typeface="Arial" panose="020B0604020202020204" pitchFamily="34" charset="0"/>
                <a:cs typeface="Arial" panose="020B0604020202020204" pitchFamily="34" charset="0"/>
              </a:rPr>
              <a:t>Inspector, clasa I, grad profesional Principal</a:t>
            </a:r>
          </a:p>
          <a:p>
            <a:pPr algn="just"/>
            <a:r>
              <a:rPr lang="ro-RO" sz="900" dirty="0">
                <a:latin typeface="Arial" panose="020B0604020202020204" pitchFamily="34" charset="0"/>
                <a:cs typeface="Arial" panose="020B0604020202020204" pitchFamily="34" charset="0"/>
              </a:rPr>
              <a:t>-    Inspector, clasa I, grad profesional Superior</a:t>
            </a:r>
          </a:p>
          <a:p>
            <a:pPr marL="171450" indent="-171450" algn="ctr">
              <a:buFontTx/>
              <a:buChar char="-"/>
            </a:pPr>
            <a:endParaRPr lang="ro-RO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o-RO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6C7AF1E-4AD3-ED08-4B33-701F600EDC73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4725425" y="4017709"/>
            <a:ext cx="2362200" cy="428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206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2850</TotalTime>
  <Words>99</Words>
  <Application>Microsoft Office PowerPoint</Application>
  <PresentationFormat>On-screen Show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Principesa</dc:creator>
  <cp:lastModifiedBy>Cristina.Bigan</cp:lastModifiedBy>
  <cp:revision>322</cp:revision>
  <cp:lastPrinted>2017-06-20T15:02:41Z</cp:lastPrinted>
  <dcterms:created xsi:type="dcterms:W3CDTF">2006-08-16T00:00:00Z</dcterms:created>
  <dcterms:modified xsi:type="dcterms:W3CDTF">2023-06-12T07:10:33Z</dcterms:modified>
</cp:coreProperties>
</file>